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82" r:id="rId6"/>
    <p:sldId id="261" r:id="rId7"/>
    <p:sldId id="262" r:id="rId8"/>
    <p:sldId id="263" r:id="rId9"/>
    <p:sldId id="275" r:id="rId10"/>
    <p:sldId id="269" r:id="rId11"/>
    <p:sldId id="265" r:id="rId12"/>
    <p:sldId id="268" r:id="rId13"/>
    <p:sldId id="270" r:id="rId14"/>
    <p:sldId id="266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73" r:id="rId23"/>
    <p:sldId id="267" r:id="rId24"/>
    <p:sldId id="271" r:id="rId25"/>
    <p:sldId id="272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1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91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6051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01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3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0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2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6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C0395B-DCD9-44DA-80F3-D4EFF9545DB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B6EF-6FDA-4003-9019-410FF1064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49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bioono25/UnitTestBacken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tbrains.com/resharper/?fromMenu" TargetMode="External"/><Relationship Id="rId13" Type="http://schemas.openxmlformats.org/officeDocument/2006/relationships/hyperlink" Target="https://www.youtube.com/watch?v=mCUNrRtVVWY" TargetMode="External"/><Relationship Id="rId3" Type="http://schemas.openxmlformats.org/officeDocument/2006/relationships/hyperlink" Target="https://github.com/fabioono25/UnitTestBackend" TargetMode="External"/><Relationship Id="rId7" Type="http://schemas.openxmlformats.org/officeDocument/2006/relationships/hyperlink" Target="https://www.youtube.com/watch?v=l4xhTq4qmC0" TargetMode="External"/><Relationship Id="rId12" Type="http://schemas.openxmlformats.org/officeDocument/2006/relationships/hyperlink" Target="https://www.softwaretestingclass.com/what-is-difference-between-unit-testing-and-integration-testing/" TargetMode="External"/><Relationship Id="rId2" Type="http://schemas.openxmlformats.org/officeDocument/2006/relationships/hyperlink" Target="http://wiki.fleetmatics.com/display/FFC/Training+Mate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q/moq4/wiki/Quickstart" TargetMode="External"/><Relationship Id="rId11" Type="http://schemas.openxmlformats.org/officeDocument/2006/relationships/hyperlink" Target="https://www.youtube.com/watch?v=5RwhyZnVRS8&amp;list=PLLWMQd6PeGY3ob0Ga6vn1czFZfW6e-FLr" TargetMode="External"/><Relationship Id="rId5" Type="http://schemas.openxmlformats.org/officeDocument/2006/relationships/hyperlink" Target="http://www.palmmedia.de/blog/2011/8/30/ioc-container-benchmark-performance-comparison" TargetMode="External"/><Relationship Id="rId15" Type="http://schemas.openxmlformats.org/officeDocument/2006/relationships/hyperlink" Target="https://www.udemy.com/unit-testing-csharp/" TargetMode="External"/><Relationship Id="rId10" Type="http://schemas.openxmlformats.org/officeDocument/2006/relationships/hyperlink" Target="https://visualstudio.microsoft.com/thank-you-downloading-visual-studio/?sku=community&amp;ch=pre&amp;rel=16" TargetMode="External"/><Relationship Id="rId4" Type="http://schemas.openxmlformats.org/officeDocument/2006/relationships/hyperlink" Target="https://martinfowler.com/bliki/TestPyramid.html" TargetMode="External"/><Relationship Id="rId9" Type="http://schemas.openxmlformats.org/officeDocument/2006/relationships/hyperlink" Target="https://www.jetbrains.com/dotcover/?fromMenu" TargetMode="External"/><Relationship Id="rId14" Type="http://schemas.openxmlformats.org/officeDocument/2006/relationships/hyperlink" Target="https://drive.google.com/drive/u/0/folders/12AXw5wHUavPXaXFZd6NTCcYGJd_Zdpx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time_continue=45&amp;v=VjJgiDuHlR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7407-8315-4AAB-B80D-4DD6FFE65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Unit Tests for Backend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FDDB-914C-4F01-9D80-705451894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Fabio Ono Tavoloni - 2019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8708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jon snow">
            <a:extLst>
              <a:ext uri="{FF2B5EF4-FFF2-40B4-BE49-F238E27FC236}">
                <a16:creationId xmlns:a16="http://schemas.microsoft.com/office/drawing/2014/main" id="{5D567A5B-3991-4651-A71F-F4760C26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61" y="1690688"/>
            <a:ext cx="7361068" cy="461638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6DEF0-7BD3-46A0-8E92-B88D6677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73" y="452565"/>
            <a:ext cx="9404723" cy="1400530"/>
          </a:xfrm>
        </p:spPr>
        <p:txBody>
          <a:bodyPr/>
          <a:lstStyle/>
          <a:p>
            <a:pPr algn="ctr"/>
            <a:r>
              <a:rPr lang="en-IE" dirty="0"/>
              <a:t>Test First vs Model First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A85C-2923-42BE-A21A-E5A7F1E7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871" y="6144670"/>
            <a:ext cx="7550133" cy="2722227"/>
          </a:xfrm>
        </p:spPr>
        <p:txBody>
          <a:bodyPr/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DF3B88-4B29-48AF-BAD9-8FB2FA297055}"/>
              </a:ext>
            </a:extLst>
          </p:cNvPr>
          <p:cNvSpPr txBox="1">
            <a:spLocks/>
          </p:cNvSpPr>
          <p:nvPr/>
        </p:nvSpPr>
        <p:spPr>
          <a:xfrm>
            <a:off x="635494" y="33361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6000" dirty="0">
                <a:solidFill>
                  <a:srgbClr val="FFFF99"/>
                </a:solidFill>
              </a:rPr>
              <a:t>TDD is coming!</a:t>
            </a:r>
            <a:endParaRPr lang="en-US" sz="60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3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237-CE50-4CBE-B7E5-2C8CDA6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Let’s Code our First Unit Test!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61E3-B7B1-4969-8C37-A726AAE80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3817"/>
            <a:ext cx="10515600" cy="30431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https://github.com/fabioono25/UnitTestBackend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2780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E728-65C5-4B55-8B72-20D38396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Conventions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8D40-5D51-434D-85B0-9A1E33B45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04"/>
            <a:ext cx="10515600" cy="4667759"/>
          </a:xfrm>
        </p:spPr>
        <p:txBody>
          <a:bodyPr/>
          <a:lstStyle/>
          <a:p>
            <a:r>
              <a:rPr lang="en-IE" dirty="0"/>
              <a:t>Project Name: use the &lt;project&gt;.</a:t>
            </a:r>
            <a:r>
              <a:rPr lang="en-IE" dirty="0" err="1"/>
              <a:t>UnitTests</a:t>
            </a:r>
            <a:r>
              <a:rPr lang="en-IE" dirty="0"/>
              <a:t> / </a:t>
            </a:r>
            <a:r>
              <a:rPr lang="en-IE" dirty="0" err="1"/>
              <a:t>Tests.Unit</a:t>
            </a:r>
            <a:endParaRPr lang="en-IE" dirty="0"/>
          </a:p>
          <a:p>
            <a:r>
              <a:rPr lang="en-IE" dirty="0"/>
              <a:t>Try creating one Unit Test project per project</a:t>
            </a:r>
          </a:p>
          <a:p>
            <a:r>
              <a:rPr lang="en-IE" dirty="0"/>
              <a:t>Try creating same folder structure</a:t>
            </a:r>
          </a:p>
          <a:p>
            <a:r>
              <a:rPr lang="en-IE" dirty="0"/>
              <a:t>Naming the Test Class: &lt;class&gt;Tests</a:t>
            </a:r>
          </a:p>
          <a:p>
            <a:r>
              <a:rPr lang="en-IE" dirty="0"/>
              <a:t>[</a:t>
            </a:r>
            <a:r>
              <a:rPr lang="en-IE" dirty="0" err="1"/>
              <a:t>TestFixture</a:t>
            </a:r>
            <a:r>
              <a:rPr lang="en-IE" dirty="0"/>
              <a:t>][</a:t>
            </a:r>
            <a:r>
              <a:rPr lang="en-IE" dirty="0" err="1"/>
              <a:t>SetUp</a:t>
            </a:r>
            <a:r>
              <a:rPr lang="en-IE" dirty="0"/>
              <a:t>][</a:t>
            </a:r>
            <a:r>
              <a:rPr lang="en-IE" dirty="0" err="1"/>
              <a:t>TearDown</a:t>
            </a:r>
            <a:r>
              <a:rPr lang="en-IE" dirty="0"/>
              <a:t>][Test] annotations</a:t>
            </a:r>
          </a:p>
          <a:p>
            <a:r>
              <a:rPr lang="en-IE" dirty="0"/>
              <a:t>public void &lt;method&gt;_&lt;scenario&gt;_&lt;expect&gt;(){}</a:t>
            </a:r>
          </a:p>
          <a:p>
            <a:r>
              <a:rPr lang="en-IE" dirty="0"/>
              <a:t>Triple A’s: Arrange/Act/Assert</a:t>
            </a:r>
          </a:p>
          <a:p>
            <a:r>
              <a:rPr lang="en-IE" dirty="0"/>
              <a:t>Number of tests &gt;= Number of execution paths</a:t>
            </a:r>
          </a:p>
          <a:p>
            <a:r>
              <a:rPr lang="en-IE" dirty="0"/>
              <a:t>Focused on business rules</a:t>
            </a:r>
          </a:p>
          <a:p>
            <a:endParaRPr lang="en-I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322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1D71-39F3-4B07-89CE-5D216657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to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603A-8F68-4BED-BFF5-D8CE19E82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Queries (return result)</a:t>
            </a:r>
          </a:p>
          <a:p>
            <a:r>
              <a:rPr lang="en-IE" dirty="0"/>
              <a:t>Commands (change the state)</a:t>
            </a:r>
          </a:p>
          <a:p>
            <a:r>
              <a:rPr lang="en-IE" dirty="0"/>
              <a:t>Public methods and Interfaces</a:t>
            </a:r>
          </a:p>
          <a:p>
            <a:r>
              <a:rPr lang="en-IE" dirty="0"/>
              <a:t>Service classes</a:t>
            </a:r>
          </a:p>
          <a:p>
            <a:r>
              <a:rPr lang="en-IE" dirty="0"/>
              <a:t>Domain objects</a:t>
            </a:r>
          </a:p>
          <a:p>
            <a:r>
              <a:rPr lang="en-IE" dirty="0"/>
              <a:t>Helpers</a:t>
            </a:r>
          </a:p>
          <a:p>
            <a:r>
              <a:rPr lang="en-IE" dirty="0"/>
              <a:t>Extension Methods</a:t>
            </a:r>
          </a:p>
          <a:p>
            <a:r>
              <a:rPr lang="en-IE" dirty="0"/>
              <a:t>Mapping classes</a:t>
            </a:r>
          </a:p>
        </p:txBody>
      </p:sp>
    </p:spTree>
    <p:extLst>
      <p:ext uri="{BB962C8B-B14F-4D97-AF65-F5344CB8AC3E}">
        <p14:creationId xmlns:p14="http://schemas.microsoft.com/office/powerpoint/2010/main" val="1102716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237-CE50-4CBE-B7E5-2C8CDA6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Avoid to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61E3-B7B1-4969-8C37-A726AAE8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Language features</a:t>
            </a:r>
          </a:p>
          <a:p>
            <a:r>
              <a:rPr lang="en-IE" dirty="0"/>
              <a:t>3</a:t>
            </a:r>
            <a:r>
              <a:rPr lang="en-IE" baseline="30000" dirty="0"/>
              <a:t>rd</a:t>
            </a:r>
            <a:r>
              <a:rPr lang="en-IE" dirty="0"/>
              <a:t> –party code</a:t>
            </a:r>
          </a:p>
          <a:p>
            <a:r>
              <a:rPr lang="en-IE" dirty="0"/>
              <a:t>Middleware</a:t>
            </a:r>
          </a:p>
          <a:p>
            <a:r>
              <a:rPr lang="en-IE" dirty="0"/>
              <a:t>Configuration</a:t>
            </a:r>
          </a:p>
          <a:p>
            <a:r>
              <a:rPr lang="en-US" dirty="0"/>
              <a:t>Private methods</a:t>
            </a:r>
          </a:p>
        </p:txBody>
      </p:sp>
    </p:spTree>
    <p:extLst>
      <p:ext uri="{BB962C8B-B14F-4D97-AF65-F5344CB8AC3E}">
        <p14:creationId xmlns:p14="http://schemas.microsoft.com/office/powerpoint/2010/main" val="2783557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CF97-B6B3-4DA5-AD90-33B816FA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5" y="452718"/>
            <a:ext cx="9768030" cy="895315"/>
          </a:xfrm>
        </p:spPr>
        <p:txBody>
          <a:bodyPr/>
          <a:lstStyle/>
          <a:p>
            <a:pPr algn="ctr"/>
            <a:r>
              <a:rPr lang="en-IE" dirty="0"/>
              <a:t>Working with External Dependencies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5DFD-F843-4B2B-B017-1874D48C5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13" y="2965142"/>
            <a:ext cx="11227324" cy="7772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E" sz="2500" dirty="0"/>
              <a:t>“You Unit tests should not touch external resources (Integration Tests)”</a:t>
            </a:r>
          </a:p>
          <a:p>
            <a:pPr algn="ctr"/>
            <a:endParaRPr lang="en-IE" sz="25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1514954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ouble actor">
            <a:extLst>
              <a:ext uri="{FF2B5EF4-FFF2-40B4-BE49-F238E27FC236}">
                <a16:creationId xmlns:a16="http://schemas.microsoft.com/office/drawing/2014/main" id="{9C8068B2-2BF5-4F33-A909-341E6697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" y="255244"/>
            <a:ext cx="12090498" cy="634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43C85-1342-4E90-97E2-F8439E18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66" y="1204770"/>
            <a:ext cx="5686425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3526E-BC11-498D-BDD4-FCA996E7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51" y="3553002"/>
            <a:ext cx="5686425" cy="2457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89B1D-039E-451B-9F90-1EF933B6871F}"/>
              </a:ext>
            </a:extLst>
          </p:cNvPr>
          <p:cNvSpPr txBox="1"/>
          <p:nvPr/>
        </p:nvSpPr>
        <p:spPr>
          <a:xfrm>
            <a:off x="5504443" y="64886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double!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5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F56B-6C52-4AED-B037-093DA6F5C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77" y="452718"/>
            <a:ext cx="10133815" cy="1400530"/>
          </a:xfrm>
        </p:spPr>
        <p:txBody>
          <a:bodyPr/>
          <a:lstStyle/>
          <a:p>
            <a:r>
              <a:rPr lang="en-IE" sz="3700" dirty="0"/>
              <a:t>How to Achieve a Loosely-Coupled Design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0B0E2-9805-45A4-B6EC-AFEB2109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94" y="2052918"/>
            <a:ext cx="11236750" cy="4195481"/>
          </a:xfrm>
        </p:spPr>
        <p:txBody>
          <a:bodyPr>
            <a:normAutofit/>
          </a:bodyPr>
          <a:lstStyle/>
          <a:p>
            <a:r>
              <a:rPr lang="en-IE" dirty="0"/>
              <a:t>1º Extract the code that uses an external resource into a separate class</a:t>
            </a:r>
          </a:p>
          <a:p>
            <a:endParaRPr lang="en-IE" dirty="0"/>
          </a:p>
          <a:p>
            <a:r>
              <a:rPr lang="en-IE" dirty="0"/>
              <a:t>2º Extract an interface from that class</a:t>
            </a:r>
          </a:p>
          <a:p>
            <a:endParaRPr lang="en-IE" dirty="0"/>
          </a:p>
          <a:p>
            <a:r>
              <a:rPr lang="en-IE" dirty="0"/>
              <a:t>3º Modify the class to talk to the interface, instead of the concrete implementation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“Avoid the new in the class… program to interfaces… use Dependency Injection (via method parameters, properties or via constructor)”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53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3AD828-AF7D-4D46-9CE8-BB1CCCDE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1617169"/>
            <a:ext cx="6410084" cy="3637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0D9F0-EAE3-4873-A7A7-5E3E011D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694580"/>
            <a:ext cx="3854945" cy="1127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0EDAF-5D90-456F-B861-F6F041642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2" y="4141860"/>
            <a:ext cx="3854945" cy="10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8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DECC-3815-4AC5-A514-8314E77E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Dependence Injection Frameworks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FFF15-EACC-4515-9BBE-46EED018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021" y="2315499"/>
            <a:ext cx="3505940" cy="2494626"/>
          </a:xfrm>
        </p:spPr>
        <p:txBody>
          <a:bodyPr>
            <a:normAutofit/>
          </a:bodyPr>
          <a:lstStyle/>
          <a:p>
            <a:r>
              <a:rPr lang="en-IE" dirty="0" err="1"/>
              <a:t>Autofac</a:t>
            </a:r>
            <a:endParaRPr lang="en-IE" dirty="0"/>
          </a:p>
          <a:p>
            <a:r>
              <a:rPr lang="en-IE" dirty="0" err="1"/>
              <a:t>LightInject</a:t>
            </a:r>
            <a:endParaRPr lang="en-IE" dirty="0"/>
          </a:p>
          <a:p>
            <a:r>
              <a:rPr lang="en-IE" dirty="0" err="1"/>
              <a:t>Ninject</a:t>
            </a:r>
            <a:endParaRPr lang="en-IE" dirty="0"/>
          </a:p>
          <a:p>
            <a:r>
              <a:rPr lang="en-IE" dirty="0"/>
              <a:t>Unit</a:t>
            </a:r>
          </a:p>
          <a:p>
            <a:r>
              <a:rPr lang="en-IE" dirty="0"/>
              <a:t>…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53A0B-1A03-47AC-9239-22AFE7012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39" y="2181687"/>
            <a:ext cx="55340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967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8B1D-73E4-4052-BD27-B15048F5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75E7-0F70-43AC-A3C7-D7A21E1E0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9"/>
            <a:ext cx="10515600" cy="5001426"/>
          </a:xfrm>
        </p:spPr>
        <p:txBody>
          <a:bodyPr/>
          <a:lstStyle/>
          <a:p>
            <a:r>
              <a:rPr lang="en-IE" dirty="0"/>
              <a:t>Why Test?</a:t>
            </a:r>
          </a:p>
          <a:p>
            <a:r>
              <a:rPr lang="en-IE" dirty="0"/>
              <a:t>Types of Tests</a:t>
            </a:r>
          </a:p>
          <a:p>
            <a:r>
              <a:rPr lang="en-IE" dirty="0"/>
              <a:t>Benefits</a:t>
            </a:r>
          </a:p>
          <a:p>
            <a:r>
              <a:rPr lang="en-IE" dirty="0"/>
              <a:t>Fundamentals Conventions &amp; Characteristics</a:t>
            </a:r>
          </a:p>
          <a:p>
            <a:r>
              <a:rPr lang="en-IE" dirty="0"/>
              <a:t>Test First vs Model First</a:t>
            </a:r>
          </a:p>
          <a:p>
            <a:r>
              <a:rPr lang="en-IE" dirty="0"/>
              <a:t>Mocking External Dependencies</a:t>
            </a:r>
          </a:p>
          <a:p>
            <a:r>
              <a:rPr lang="en-IE" dirty="0"/>
              <a:t>TDD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523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9138-2271-4A75-8ACB-06670A48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Mocking Frameworks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AED6-E896-42B2-93B0-C09B1CC5B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" y="1825625"/>
            <a:ext cx="11345662" cy="4024759"/>
          </a:xfrm>
        </p:spPr>
        <p:txBody>
          <a:bodyPr>
            <a:normAutofit/>
          </a:bodyPr>
          <a:lstStyle/>
          <a:p>
            <a:r>
              <a:rPr lang="en-IE" dirty="0" err="1"/>
              <a:t>Moq</a:t>
            </a:r>
            <a:endParaRPr lang="en-IE" dirty="0"/>
          </a:p>
          <a:p>
            <a:r>
              <a:rPr lang="en-IE" dirty="0" err="1"/>
              <a:t>NSubstitute</a:t>
            </a:r>
            <a:endParaRPr lang="en-IE" dirty="0"/>
          </a:p>
          <a:p>
            <a:r>
              <a:rPr lang="en-IE" dirty="0" err="1"/>
              <a:t>FakeItEasy</a:t>
            </a:r>
            <a:endParaRPr lang="en-IE" dirty="0"/>
          </a:p>
          <a:p>
            <a:r>
              <a:rPr lang="en-IE" dirty="0"/>
              <a:t>Rhino Mocks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“Use mock framework only for external dependencies (avoid Fat Methods)”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1206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3977-DBA0-4858-94E9-9E7AC0FC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426" y="2728735"/>
            <a:ext cx="9404723" cy="1400530"/>
          </a:xfrm>
        </p:spPr>
        <p:txBody>
          <a:bodyPr/>
          <a:lstStyle/>
          <a:p>
            <a:pPr algn="ctr"/>
            <a:r>
              <a:rPr lang="en-IE" dirty="0"/>
              <a:t>Let’s Code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3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EA85C-2923-42BE-A21A-E5A7F1E7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9871" y="6144670"/>
            <a:ext cx="7550133" cy="2722227"/>
          </a:xfrm>
        </p:spPr>
        <p:txBody>
          <a:bodyPr/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AD23FB42-885A-463A-8925-941105FE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56" y="586593"/>
            <a:ext cx="11028840" cy="58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DF3B88-4B29-48AF-BAD9-8FB2FA297055}"/>
              </a:ext>
            </a:extLst>
          </p:cNvPr>
          <p:cNvSpPr txBox="1">
            <a:spLocks/>
          </p:cNvSpPr>
          <p:nvPr/>
        </p:nvSpPr>
        <p:spPr>
          <a:xfrm>
            <a:off x="557814" y="3014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7000" dirty="0">
                <a:solidFill>
                  <a:srgbClr val="FFFF99"/>
                </a:solidFill>
              </a:rPr>
              <a:t>TDD came!</a:t>
            </a:r>
            <a:endParaRPr lang="en-US" sz="70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78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A752-8069-4F94-982B-4131684F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TDD (Test-driven Development)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7DBF-F09E-4AE7-9555-5499964D3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2695"/>
            <a:ext cx="10515600" cy="3034268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“Write your tests before writing the production code”</a:t>
            </a:r>
          </a:p>
        </p:txBody>
      </p:sp>
    </p:spTree>
    <p:extLst>
      <p:ext uri="{BB962C8B-B14F-4D97-AF65-F5344CB8AC3E}">
        <p14:creationId xmlns:p14="http://schemas.microsoft.com/office/powerpoint/2010/main" val="2694222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DC97-E723-45A7-9875-4ADDC3A8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TDD Cycle</a:t>
            </a:r>
            <a:endParaRPr lang="en-US" dirty="0"/>
          </a:p>
        </p:txBody>
      </p:sp>
      <p:pic>
        <p:nvPicPr>
          <p:cNvPr id="1026" name="Picture 2" descr="TDD Cycle. [16]">
            <a:extLst>
              <a:ext uri="{FF2B5EF4-FFF2-40B4-BE49-F238E27FC236}">
                <a16:creationId xmlns:a16="http://schemas.microsoft.com/office/drawing/2014/main" id="{650693E2-7574-4635-99C7-34D59A7D5E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72" y="1550417"/>
            <a:ext cx="5835889" cy="52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65041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01B2-4EF3-412F-BDBC-492E80FE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Benefits of TDD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3548-AFE0-4C42-9725-A9850627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Better understanding of the code</a:t>
            </a:r>
          </a:p>
          <a:p>
            <a:r>
              <a:rPr lang="en-IE" dirty="0"/>
              <a:t>Testable source code</a:t>
            </a:r>
          </a:p>
          <a:p>
            <a:r>
              <a:rPr lang="en-IE" dirty="0"/>
              <a:t>Full coverage by tests</a:t>
            </a:r>
          </a:p>
          <a:p>
            <a:r>
              <a:rPr lang="en-IE" dirty="0"/>
              <a:t>Less redundancy</a:t>
            </a:r>
          </a:p>
          <a:p>
            <a:r>
              <a:rPr lang="en-IE" dirty="0"/>
              <a:t>YAGNI approach (you </a:t>
            </a:r>
            <a:r>
              <a:rPr lang="en-IE" dirty="0" err="1"/>
              <a:t>ain't</a:t>
            </a:r>
            <a:r>
              <a:rPr lang="en-IE" dirty="0"/>
              <a:t> </a:t>
            </a:r>
            <a:r>
              <a:rPr lang="en-IE" dirty="0" err="1"/>
              <a:t>gonna</a:t>
            </a:r>
            <a:r>
              <a:rPr lang="en-IE" dirty="0"/>
              <a:t> need it) – simpler implementation</a:t>
            </a:r>
          </a:p>
          <a:p>
            <a:r>
              <a:rPr lang="en-US" dirty="0"/>
              <a:t>Tests are documentation</a:t>
            </a:r>
          </a:p>
          <a:p>
            <a:r>
              <a:rPr lang="en-US" dirty="0"/>
              <a:t>Create decoupled code</a:t>
            </a:r>
          </a:p>
        </p:txBody>
      </p:sp>
    </p:spTree>
    <p:extLst>
      <p:ext uri="{BB962C8B-B14F-4D97-AF65-F5344CB8AC3E}">
        <p14:creationId xmlns:p14="http://schemas.microsoft.com/office/powerpoint/2010/main" val="39115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6056-53E3-4538-92A4-0BC931E8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19DF-6DEA-422B-824D-BB089CE4D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3" y="1635853"/>
            <a:ext cx="11492916" cy="4549988"/>
          </a:xfrm>
        </p:spPr>
        <p:txBody>
          <a:bodyPr>
            <a:normAutofit fontScale="92500" lnSpcReduction="10000"/>
          </a:bodyPr>
          <a:lstStyle/>
          <a:p>
            <a:r>
              <a:rPr lang="en-IE" sz="1400" dirty="0"/>
              <a:t>FSD Training Materials: </a:t>
            </a:r>
            <a:r>
              <a:rPr lang="en-US" sz="1400" dirty="0">
                <a:hlinkClick r:id="rId2"/>
              </a:rPr>
              <a:t>http://wiki.fleetmatics.com/display/FFC/Training+Materials</a:t>
            </a:r>
            <a:endParaRPr lang="en-IE" sz="1400" dirty="0"/>
          </a:p>
          <a:p>
            <a:r>
              <a:rPr lang="en-IE" sz="1400" dirty="0"/>
              <a:t>Code Resources: </a:t>
            </a:r>
            <a:r>
              <a:rPr lang="en-US" sz="1400" dirty="0">
                <a:hlinkClick r:id="rId3"/>
              </a:rPr>
              <a:t>https://github.com/fabioono25/UnitTestBackend</a:t>
            </a:r>
            <a:endParaRPr lang="en-US" sz="1400" dirty="0"/>
          </a:p>
          <a:p>
            <a:r>
              <a:rPr lang="en-IE" sz="1400" dirty="0"/>
              <a:t>Test Pyramid (Martin Fowler): </a:t>
            </a:r>
            <a:r>
              <a:rPr lang="en-US" sz="1400" dirty="0">
                <a:hlinkClick r:id="rId4"/>
              </a:rPr>
              <a:t>https://martinfowler.com/bliki/TestPyramid.html</a:t>
            </a:r>
            <a:endParaRPr lang="en-US" sz="1400" dirty="0"/>
          </a:p>
          <a:p>
            <a:r>
              <a:rPr lang="en-IE" sz="1400" dirty="0" err="1"/>
              <a:t>IoC</a:t>
            </a:r>
            <a:r>
              <a:rPr lang="en-IE" sz="1400" dirty="0"/>
              <a:t> Container Benchmark: </a:t>
            </a:r>
            <a:r>
              <a:rPr lang="en-US" sz="1400" dirty="0">
                <a:hlinkClick r:id="rId5"/>
              </a:rPr>
              <a:t>http://www.palmmedia.de/blog/2011/8/30/ioc-container-benchmark-performance-comparison</a:t>
            </a:r>
            <a:endParaRPr lang="en-US" sz="1400" dirty="0"/>
          </a:p>
          <a:p>
            <a:r>
              <a:rPr lang="en-US" sz="1400" dirty="0" err="1"/>
              <a:t>Moq</a:t>
            </a:r>
            <a:r>
              <a:rPr lang="en-US" sz="1400" dirty="0"/>
              <a:t> Quick Start: </a:t>
            </a:r>
            <a:r>
              <a:rPr lang="en-US" sz="1400" dirty="0">
                <a:hlinkClick r:id="rId6"/>
              </a:rPr>
              <a:t>https://github.com/Moq/moq4/wiki/Quickstart</a:t>
            </a:r>
            <a:endParaRPr lang="en-IE" sz="1400" dirty="0"/>
          </a:p>
          <a:p>
            <a:r>
              <a:rPr lang="en-IE" sz="1400" dirty="0" err="1"/>
              <a:t>FizzBuzz</a:t>
            </a:r>
            <a:r>
              <a:rPr lang="en-IE" sz="1400" dirty="0"/>
              <a:t> TDD </a:t>
            </a:r>
            <a:r>
              <a:rPr lang="en-IE" sz="1400" dirty="0" err="1"/>
              <a:t>Aproach</a:t>
            </a:r>
            <a:r>
              <a:rPr lang="en-IE" sz="1400" dirty="0"/>
              <a:t> (Jeremy Clark): </a:t>
            </a:r>
            <a:r>
              <a:rPr lang="en-US" sz="1400" dirty="0">
                <a:hlinkClick r:id="rId7"/>
              </a:rPr>
              <a:t>https://www.youtube.com/watch?v=l4xhTq4qmC0</a:t>
            </a:r>
            <a:endParaRPr lang="en-US" sz="1400" dirty="0"/>
          </a:p>
          <a:p>
            <a:r>
              <a:rPr lang="en-US" sz="1400" dirty="0"/>
              <a:t>ReSharper: </a:t>
            </a:r>
            <a:r>
              <a:rPr lang="en-US" sz="1400" dirty="0">
                <a:hlinkClick r:id="rId8"/>
              </a:rPr>
              <a:t>https://www.jetbrains.com/resharper/?fromMenu</a:t>
            </a:r>
            <a:endParaRPr lang="en-US" sz="1400" dirty="0"/>
          </a:p>
          <a:p>
            <a:r>
              <a:rPr lang="en-US" sz="1400" dirty="0" err="1"/>
              <a:t>DotCover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https://www.jetbrains.com/dotcover/?fromMenu</a:t>
            </a:r>
            <a:endParaRPr lang="en-US" sz="1400" dirty="0"/>
          </a:p>
          <a:p>
            <a:r>
              <a:rPr lang="en-US" sz="1400" dirty="0"/>
              <a:t>Visual Studio 2019 Community: </a:t>
            </a:r>
            <a:r>
              <a:rPr lang="en-US" sz="1400" dirty="0">
                <a:hlinkClick r:id="rId10"/>
              </a:rPr>
              <a:t>https://visualstudio.microsoft.com/thank-you-downloading-visual-studio/?sku=community&amp;ch=pre&amp;rel=16</a:t>
            </a:r>
            <a:endParaRPr lang="en-US" sz="1400" dirty="0"/>
          </a:p>
          <a:p>
            <a:r>
              <a:rPr lang="en-US" sz="1400" dirty="0"/>
              <a:t>SOLID Principles &amp; Some Patterns (Tim Corey): </a:t>
            </a:r>
            <a:r>
              <a:rPr lang="en-US" sz="1400" dirty="0">
                <a:hlinkClick r:id="rId11"/>
              </a:rPr>
              <a:t>https://www.youtube.com/watch?v=5RwhyZnVRS8&amp;list=PLLWMQd6PeGY3ob0Ga6vn1czFZfW6e-FLr</a:t>
            </a:r>
            <a:endParaRPr lang="en-US" sz="1400" dirty="0"/>
          </a:p>
          <a:p>
            <a:r>
              <a:rPr lang="en-US" sz="1400" dirty="0"/>
              <a:t>Unit Tests vs Integration Tests: </a:t>
            </a:r>
            <a:r>
              <a:rPr lang="en-US" sz="1400" dirty="0">
                <a:hlinkClick r:id="rId12"/>
              </a:rPr>
              <a:t>https://www.softwaretestingclass.com/what-is-difference-between-unit-testing-and-integration-testing/</a:t>
            </a:r>
            <a:endParaRPr lang="en-US" sz="1400" dirty="0"/>
          </a:p>
          <a:p>
            <a:r>
              <a:rPr lang="en-US" sz="1400" dirty="0"/>
              <a:t>Dependency Injection (Tim Corey): </a:t>
            </a:r>
            <a:r>
              <a:rPr lang="en-US" sz="1400" dirty="0">
                <a:hlinkClick r:id="rId13"/>
              </a:rPr>
              <a:t>https://www.youtube.com/watch?v=mCUNrRtVVWY</a:t>
            </a:r>
            <a:endParaRPr lang="en-US" sz="1400" dirty="0"/>
          </a:p>
          <a:p>
            <a:r>
              <a:rPr lang="en-US" sz="1500" dirty="0"/>
              <a:t>Clean Coder Videos (Uncle Bob): </a:t>
            </a:r>
            <a:r>
              <a:rPr lang="en-US" sz="1500" dirty="0">
                <a:hlinkClick r:id="rId14"/>
              </a:rPr>
              <a:t>https://drive.google.com/drive/u/0/folders/12AXw5wHUavPXaXFZd6NTCcYGJd_Zdpxd</a:t>
            </a:r>
            <a:endParaRPr lang="en-US" sz="1500" dirty="0"/>
          </a:p>
          <a:p>
            <a:r>
              <a:rPr lang="en-US" sz="1400" dirty="0"/>
              <a:t>Unit Tests with C# (Mosh Hamedani): </a:t>
            </a:r>
            <a:r>
              <a:rPr lang="en-US" sz="1400" dirty="0">
                <a:hlinkClick r:id="rId15"/>
              </a:rPr>
              <a:t>https://www.udemy.com/unit-testing-csharp/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77984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E4A2-9745-4B12-91BF-2725174A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234"/>
            <a:ext cx="10515600" cy="1325563"/>
          </a:xfrm>
        </p:spPr>
        <p:txBody>
          <a:bodyPr/>
          <a:lstStyle/>
          <a:p>
            <a:pPr algn="ctr"/>
            <a:r>
              <a:rPr lang="en-IE" dirty="0"/>
              <a:t>Why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5273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8502B8-968E-495E-9EDA-BC1559CC3435}"/>
              </a:ext>
            </a:extLst>
          </p:cNvPr>
          <p:cNvSpPr/>
          <p:nvPr/>
        </p:nvSpPr>
        <p:spPr>
          <a:xfrm>
            <a:off x="1578744" y="6123543"/>
            <a:ext cx="8222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https://www.youtube.com/watch?time_continue=45&amp;v=VjJgiDuHlRw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CF209C-CA52-4695-AE47-038554BF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Project Mariner I</a:t>
            </a:r>
            <a:endParaRPr lang="en-US" dirty="0"/>
          </a:p>
        </p:txBody>
      </p:sp>
      <p:pic>
        <p:nvPicPr>
          <p:cNvPr id="1026" name="Picture 2" descr="Atlas Agena with Mariner 1.jpg">
            <a:extLst>
              <a:ext uri="{FF2B5EF4-FFF2-40B4-BE49-F238E27FC236}">
                <a16:creationId xmlns:a16="http://schemas.microsoft.com/office/drawing/2014/main" id="{0EAF38A3-8338-463F-BD3D-30F6ECFE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54" y="1690688"/>
            <a:ext cx="3485965" cy="435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2074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69BD-4204-4083-A925-2DB52C45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6486"/>
          </a:xfrm>
        </p:spPr>
        <p:txBody>
          <a:bodyPr/>
          <a:lstStyle/>
          <a:p>
            <a:r>
              <a:rPr lang="en-IE" dirty="0"/>
              <a:t>What is Automated Test?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6EA5-BEED-4B34-B07E-A3344C3D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19" y="3277353"/>
            <a:ext cx="11683014" cy="518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2200" dirty="0"/>
              <a:t>“Writing code to test our code, and then run them in an automated manner”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524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237-CE50-4CBE-B7E5-2C8CDA6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Benefits of Automated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61E3-B7B1-4969-8C37-A726AAE8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Test a good amount of features in less time</a:t>
            </a:r>
          </a:p>
          <a:p>
            <a:r>
              <a:rPr lang="en-IE" dirty="0"/>
              <a:t>Catch bugs before deploying</a:t>
            </a:r>
          </a:p>
          <a:p>
            <a:r>
              <a:rPr lang="en-IE" dirty="0"/>
              <a:t>Deploy with more accuracy</a:t>
            </a:r>
          </a:p>
          <a:p>
            <a:r>
              <a:rPr lang="en-IE" dirty="0"/>
              <a:t>Focus more on the quality</a:t>
            </a:r>
          </a:p>
          <a:p>
            <a:r>
              <a:rPr lang="en-IE" dirty="0"/>
              <a:t>Refactor with confidence</a:t>
            </a:r>
          </a:p>
          <a:p>
            <a:r>
              <a:rPr lang="en-US" dirty="0"/>
              <a:t>Program in a cleaner and maintainable manner</a:t>
            </a:r>
          </a:p>
          <a:p>
            <a:r>
              <a:rPr lang="en-US" dirty="0"/>
              <a:t>Safe $</a:t>
            </a:r>
          </a:p>
        </p:txBody>
      </p:sp>
    </p:spTree>
    <p:extLst>
      <p:ext uri="{BB962C8B-B14F-4D97-AF65-F5344CB8AC3E}">
        <p14:creationId xmlns:p14="http://schemas.microsoft.com/office/powerpoint/2010/main" val="2389180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237-CE50-4CBE-B7E5-2C8CDA6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Types of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61E3-B7B1-4969-8C37-A726AAE80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Unit Tests: you test the application without external dependences (database, WS, Files, MSMQ, AWS Services) – less cost/quickly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Integration Tests: test with external dependences (more cost, reliability)</a:t>
            </a:r>
          </a:p>
          <a:p>
            <a:endParaRPr lang="en-IE" dirty="0"/>
          </a:p>
          <a:p>
            <a:r>
              <a:rPr lang="en-IE" dirty="0"/>
              <a:t>E2E Tests: drives through UI (et. Selenium) – greatest confidence, slow, brittle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72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E237-CE50-4CBE-B7E5-2C8CDA6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 Pyramid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95B25-ED9A-460B-88F1-EC4989BEF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732" y="2037572"/>
            <a:ext cx="7646725" cy="40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9669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360-EB45-4309-8306-5CE58417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Characteristics of Good Unit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E2166-7A57-4194-9D0F-A6ABCD82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Clean</a:t>
            </a:r>
          </a:p>
          <a:p>
            <a:r>
              <a:rPr lang="en-IE" dirty="0"/>
              <a:t>Readable</a:t>
            </a:r>
          </a:p>
          <a:p>
            <a:r>
              <a:rPr lang="en-IE" dirty="0"/>
              <a:t>Maintainable</a:t>
            </a:r>
          </a:p>
          <a:p>
            <a:r>
              <a:rPr lang="en-IE" dirty="0"/>
              <a:t>No Logic</a:t>
            </a:r>
          </a:p>
          <a:p>
            <a:r>
              <a:rPr lang="en-IE" dirty="0"/>
              <a:t>Isolated</a:t>
            </a:r>
          </a:p>
          <a:p>
            <a:r>
              <a:rPr lang="en-IE" dirty="0"/>
              <a:t>No too specific, neither too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4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2500</TotalTime>
  <Words>768</Words>
  <Application>Microsoft Office PowerPoint</Application>
  <PresentationFormat>Widescreen</PresentationFormat>
  <Paragraphs>122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Unit Tests for Backend</vt:lpstr>
      <vt:lpstr>Agenda</vt:lpstr>
      <vt:lpstr>Why Test?</vt:lpstr>
      <vt:lpstr>Project Mariner I</vt:lpstr>
      <vt:lpstr>What is Automated Test?</vt:lpstr>
      <vt:lpstr>Benefits of Automated Testing</vt:lpstr>
      <vt:lpstr>Types of Tests</vt:lpstr>
      <vt:lpstr>Test Pyramid</vt:lpstr>
      <vt:lpstr>Characteristics of Good Unit Tests</vt:lpstr>
      <vt:lpstr>Test First vs Model First</vt:lpstr>
      <vt:lpstr>Let’s Code our First Unit Test!</vt:lpstr>
      <vt:lpstr>Conventions</vt:lpstr>
      <vt:lpstr>What to Test</vt:lpstr>
      <vt:lpstr>Avoid to Test</vt:lpstr>
      <vt:lpstr>Working with External Dependencies</vt:lpstr>
      <vt:lpstr>PowerPoint Presentation</vt:lpstr>
      <vt:lpstr>How to Achieve a Loosely-Coupled Design</vt:lpstr>
      <vt:lpstr>PowerPoint Presentation</vt:lpstr>
      <vt:lpstr>Dependence Injection Frameworks</vt:lpstr>
      <vt:lpstr>Mocking Frameworks</vt:lpstr>
      <vt:lpstr>Let’s Code Again</vt:lpstr>
      <vt:lpstr>PowerPoint Presentation</vt:lpstr>
      <vt:lpstr>TDD (Test-driven Development)</vt:lpstr>
      <vt:lpstr>TDD Cycle</vt:lpstr>
      <vt:lpstr>Benefits of TDD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Tests for Backend</dc:title>
  <dc:creator>Fabio Tavoloni</dc:creator>
  <cp:lastModifiedBy>Fabio Tavoloni</cp:lastModifiedBy>
  <cp:revision>19</cp:revision>
  <dcterms:created xsi:type="dcterms:W3CDTF">2019-04-07T20:52:47Z</dcterms:created>
  <dcterms:modified xsi:type="dcterms:W3CDTF">2019-04-09T14:33:43Z</dcterms:modified>
</cp:coreProperties>
</file>